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9" r:id="rId3"/>
    <p:sldId id="344" r:id="rId4"/>
    <p:sldId id="340" r:id="rId5"/>
    <p:sldId id="369" r:id="rId6"/>
    <p:sldId id="310" r:id="rId7"/>
    <p:sldId id="311" r:id="rId8"/>
    <p:sldId id="345" r:id="rId9"/>
    <p:sldId id="313" r:id="rId10"/>
    <p:sldId id="383" r:id="rId11"/>
    <p:sldId id="335" r:id="rId12"/>
    <p:sldId id="326" r:id="rId13"/>
    <p:sldId id="258" r:id="rId14"/>
    <p:sldId id="371" r:id="rId15"/>
    <p:sldId id="327" r:id="rId16"/>
    <p:sldId id="257" r:id="rId17"/>
    <p:sldId id="293" r:id="rId18"/>
    <p:sldId id="370" r:id="rId19"/>
    <p:sldId id="280" r:id="rId20"/>
    <p:sldId id="338" r:id="rId21"/>
    <p:sldId id="385" r:id="rId22"/>
    <p:sldId id="386" r:id="rId23"/>
    <p:sldId id="387" r:id="rId24"/>
    <p:sldId id="297" r:id="rId25"/>
    <p:sldId id="388" r:id="rId26"/>
    <p:sldId id="391" r:id="rId27"/>
    <p:sldId id="389" r:id="rId28"/>
    <p:sldId id="390" r:id="rId29"/>
    <p:sldId id="270" r:id="rId30"/>
    <p:sldId id="343" r:id="rId31"/>
    <p:sldId id="392" r:id="rId32"/>
    <p:sldId id="287" r:id="rId33"/>
    <p:sldId id="286" r:id="rId34"/>
    <p:sldId id="273" r:id="rId35"/>
    <p:sldId id="291" r:id="rId36"/>
    <p:sldId id="292" r:id="rId37"/>
    <p:sldId id="271" r:id="rId38"/>
    <p:sldId id="384" r:id="rId39"/>
    <p:sldId id="374" r:id="rId40"/>
    <p:sldId id="375" r:id="rId41"/>
    <p:sldId id="302" r:id="rId42"/>
    <p:sldId id="321" r:id="rId43"/>
    <p:sldId id="295" r:id="rId44"/>
    <p:sldId id="300" r:id="rId45"/>
    <p:sldId id="315" r:id="rId46"/>
    <p:sldId id="382" r:id="rId47"/>
    <p:sldId id="283" r:id="rId48"/>
    <p:sldId id="306" r:id="rId49"/>
    <p:sldId id="372" r:id="rId50"/>
    <p:sldId id="322" r:id="rId51"/>
    <p:sldId id="298" r:id="rId52"/>
    <p:sldId id="325" r:id="rId53"/>
    <p:sldId id="308" r:id="rId54"/>
    <p:sldId id="309" r:id="rId55"/>
    <p:sldId id="303" r:id="rId56"/>
    <p:sldId id="264" r:id="rId57"/>
    <p:sldId id="304" r:id="rId58"/>
    <p:sldId id="285" r:id="rId59"/>
    <p:sldId id="376" r:id="rId60"/>
    <p:sldId id="377" r:id="rId61"/>
    <p:sldId id="373" r:id="rId62"/>
    <p:sldId id="339" r:id="rId63"/>
    <p:sldId id="288" r:id="rId64"/>
    <p:sldId id="289" r:id="rId65"/>
    <p:sldId id="330" r:id="rId66"/>
    <p:sldId id="316" r:id="rId67"/>
    <p:sldId id="381" r:id="rId68"/>
    <p:sldId id="379" r:id="rId69"/>
    <p:sldId id="378" r:id="rId70"/>
    <p:sldId id="380" r:id="rId71"/>
    <p:sldId id="342" r:id="rId72"/>
    <p:sldId id="276" r:id="rId73"/>
    <p:sldId id="266" r:id="rId7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>
      <p:cViewPr varScale="1">
        <p:scale>
          <a:sx n="162" d="100"/>
          <a:sy n="162" d="100"/>
        </p:scale>
        <p:origin x="181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newark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vnc.com/en/raspberrypi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inscp.net/eng/download.ph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edia.digikey.com/Resources/Maker/the-original-guide-to-boards-2020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February 26</a:t>
            </a:r>
            <a:r>
              <a:rPr lang="en-US" baseline="30000" dirty="0"/>
              <a:t>th</a:t>
            </a:r>
            <a:r>
              <a:rPr lang="en-US" dirty="0"/>
              <a:t> 2021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AB074-F961-49A4-80AB-477ECDED1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49" y="5265576"/>
            <a:ext cx="3483474" cy="15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8FFF-DECD-44F7-BF00-94B4F8D9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Jetson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4524-6DAC-4FA4-9738-232A118163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000" dirty="0"/>
              <a:t>Ubuntu Linux Operating System</a:t>
            </a:r>
          </a:p>
          <a:p>
            <a:r>
              <a:rPr lang="en-US" sz="2000" dirty="0"/>
              <a:t>Open-source software and hardware support.</a:t>
            </a:r>
          </a:p>
          <a:p>
            <a:r>
              <a:rPr lang="en-US" sz="2000" dirty="0"/>
              <a:t>Industrial use and quality</a:t>
            </a:r>
          </a:p>
          <a:p>
            <a:r>
              <a:rPr lang="en-US" sz="2000" dirty="0"/>
              <a:t>Fast ARM core processors and GPU.</a:t>
            </a:r>
          </a:p>
          <a:p>
            <a:r>
              <a:rPr lang="en-US" sz="2000" dirty="0"/>
              <a:t>Uses same 40 pin connector as Raspberry Pi.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A40D7-A863-4A3B-9353-C8BA2F4CE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1800" dirty="0"/>
              <a:t>Cost for higher end units &gt;$300.00</a:t>
            </a:r>
          </a:p>
          <a:p>
            <a:r>
              <a:rPr lang="en-US" sz="1800" dirty="0"/>
              <a:t>Need to add on hardware for Analog inputs.</a:t>
            </a:r>
          </a:p>
          <a:p>
            <a:r>
              <a:rPr lang="en-US" sz="1800" dirty="0"/>
              <a:t>Power hungry when compared to other micro controllers.</a:t>
            </a:r>
          </a:p>
          <a:p>
            <a:r>
              <a:rPr lang="en-US" sz="1800" dirty="0"/>
              <a:t>Operating system overhead.</a:t>
            </a:r>
          </a:p>
          <a:p>
            <a:r>
              <a:rPr lang="en-US" sz="1800" dirty="0"/>
              <a:t>40 pin connector rotated 180 degrees from Raspberry 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3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666400"/>
            <a:ext cx="1828800" cy="119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open-source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000" dirty="0"/>
              <a:t>Need to add on hardware for Analog inputs.</a:t>
            </a:r>
          </a:p>
          <a:p>
            <a:r>
              <a:rPr lang="en-US" sz="2000" dirty="0"/>
              <a:t>Power hungry when compared to other micro controllers.</a:t>
            </a:r>
          </a:p>
          <a:p>
            <a:r>
              <a:rPr lang="en-US" sz="2000" dirty="0"/>
              <a:t>Operating system overhead.</a:t>
            </a:r>
          </a:p>
          <a:p>
            <a:r>
              <a:rPr lang="en-US" sz="20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F70C2-0201-435F-9360-24FDBCE2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142" y="5410200"/>
            <a:ext cx="3162858" cy="13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311909"/>
              </p:ext>
            </p:extLst>
          </p:nvPr>
        </p:nvGraphicFramePr>
        <p:xfrm>
          <a:off x="76200" y="914400"/>
          <a:ext cx="9067800" cy="547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1GB/2GB/4GB/8GB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2xHDMI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8382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33528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6506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10668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33528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10370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33527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29031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365" y="5144615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5917421" y="54864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AE657-462D-41AF-AF77-EF06B4DD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58" y="2781871"/>
            <a:ext cx="4035041" cy="2272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BC9BB4-033F-4FE4-A78A-50C383E79326}"/>
              </a:ext>
            </a:extLst>
          </p:cNvPr>
          <p:cNvSpPr txBox="1"/>
          <p:nvPr/>
        </p:nvSpPr>
        <p:spPr>
          <a:xfrm>
            <a:off x="6371063" y="3801963"/>
            <a:ext cx="155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 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650D2-FA23-40BA-9C74-A391E0E1C319}"/>
              </a:ext>
            </a:extLst>
          </p:cNvPr>
          <p:cNvSpPr txBox="1"/>
          <p:nvPr/>
        </p:nvSpPr>
        <p:spPr>
          <a:xfrm>
            <a:off x="5217365" y="533400"/>
            <a:ext cx="369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Pi Do you have?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4891"/>
              </p:ext>
            </p:extLst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01118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31004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07637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07637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11454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  <a:gridCol w="701118">
                  <a:extLst>
                    <a:ext uri="{9D8B030D-6E8A-4147-A177-3AD203B41FA5}">
                      <a16:colId xmlns:a16="http://schemas.microsoft.com/office/drawing/2014/main" val="2522535485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400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2021-01-11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5.4.83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57" y="471076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18" y="24941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17" y="250794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83" y="252244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502" y="252244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39" y="252244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10" y="471566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09" y="472943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83" y="3181893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0" y="318678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74" y="319757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18" y="319758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17" y="321135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66" y="471565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55" y="395086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10" y="393709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09" y="395086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66" y="393709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55" y="472943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83" y="39459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  <p:pic>
        <p:nvPicPr>
          <p:cNvPr id="45" name="Picture 7" descr="Yes">
            <a:extLst>
              <a:ext uri="{FF2B5EF4-FFF2-40B4-BE49-F238E27FC236}">
                <a16:creationId xmlns:a16="http://schemas.microsoft.com/office/drawing/2014/main" id="{2AD48A1E-5601-4EBB-BC6F-4C3946C2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93" y="471076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9" descr="No">
            <a:extLst>
              <a:ext uri="{FF2B5EF4-FFF2-40B4-BE49-F238E27FC236}">
                <a16:creationId xmlns:a16="http://schemas.microsoft.com/office/drawing/2014/main" id="{598230B7-84A2-441F-BA2A-776FB18C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9" y="252244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9" descr="No">
            <a:extLst>
              <a:ext uri="{FF2B5EF4-FFF2-40B4-BE49-F238E27FC236}">
                <a16:creationId xmlns:a16="http://schemas.microsoft.com/office/drawing/2014/main" id="{16B1D8FA-83C0-49E5-8387-FFDAFB9F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9" y="3181893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9" descr="No">
            <a:extLst>
              <a:ext uri="{FF2B5EF4-FFF2-40B4-BE49-F238E27FC236}">
                <a16:creationId xmlns:a16="http://schemas.microsoft.com/office/drawing/2014/main" id="{76BAEB88-79A2-42EE-9E32-81C8CA5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9" y="39459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create SD Card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www.raspberrypi.org/software/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369A5D-5E84-4D6D-9ECA-0EB60088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41" y="1689756"/>
            <a:ext cx="7050334" cy="4876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16EBA-9142-4621-98A4-678FE151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654559"/>
            <a:ext cx="3124200" cy="2084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8836C-F2D6-4868-81CA-30846265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582479"/>
            <a:ext cx="3124200" cy="20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25" y="1600200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3CC3A4-0A5D-4835-AB71-E4577D5D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" y="1398123"/>
            <a:ext cx="3543300" cy="234110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A2E9EC-C973-4A16-9725-D2AF9DD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02548"/>
            <a:ext cx="3511664" cy="2341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7474064" y="1294393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>
            <a:cxnSpLocks/>
          </p:cNvCxnSpPr>
          <p:nvPr/>
        </p:nvCxnSpPr>
        <p:spPr>
          <a:xfrm flipV="1">
            <a:off x="2743200" y="3048000"/>
            <a:ext cx="0" cy="620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1752600" y="3673587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D9B57E-25FC-40CE-B275-A43D29B42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1" y="4233819"/>
            <a:ext cx="3452891" cy="2306477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06A288-4EE2-44C5-820E-98A2597F1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233819"/>
            <a:ext cx="3511664" cy="23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F8C1-B41D-4B05-A6E6-CA321892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installation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645AD7-2D1F-430A-8C25-AA4949900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91000"/>
            <a:ext cx="3719868" cy="2431095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C1882D-DFF0-46AA-9E76-6904766D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3705225" cy="243109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A5486-2734-479B-AA4E-13890003E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600200"/>
            <a:ext cx="3671893" cy="24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4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EF86-7CAB-46A7-9F49-E14F9FD0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Reboot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E4C9F-96BE-4296-A425-7595A6904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1" y="1295400"/>
            <a:ext cx="3810000" cy="3354457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33ED0C-0C3C-40D9-989D-247A624F0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20066"/>
            <a:ext cx="3664979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9459-691F-418E-AF7F-EE8E57E6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Configuration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CE4F01-B155-4824-9426-4C75AC904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2" y="4332956"/>
            <a:ext cx="2896909" cy="2461044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6C0414-FEE2-4D43-86DD-481BEC2A0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2" y="1600199"/>
            <a:ext cx="2896909" cy="247167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9066A78-7809-4F00-87D8-9DA76F9BC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199"/>
            <a:ext cx="2919134" cy="247167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B36C138-D263-4D6F-B5E4-8854957D2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332956"/>
            <a:ext cx="2896910" cy="2466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0D7B9-2179-4AAF-A0C2-883A51632018}"/>
              </a:ext>
            </a:extLst>
          </p:cNvPr>
          <p:cNvSpPr txBox="1"/>
          <p:nvPr/>
        </p:nvSpPr>
        <p:spPr>
          <a:xfrm>
            <a:off x="6957734" y="1600199"/>
            <a:ext cx="2110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Camera if you have 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SSH for PuTTY and to transfer files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VNC for remote desktop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SPI for Fast Serial HW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I2C For slower serial HW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Serial Port for HW serial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Serial Console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1-Wire Single wire HW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Remote GPIO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73A8-BE1B-4912-8CA8-803F17126E77}"/>
              </a:ext>
            </a:extLst>
          </p:cNvPr>
          <p:cNvSpPr txBox="1"/>
          <p:nvPr/>
        </p:nvSpPr>
        <p:spPr>
          <a:xfrm>
            <a:off x="6993622" y="4409696"/>
            <a:ext cx="2110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If the keyboard or Time Zone is not set correctly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systems with more the 2GB RAM – Increase GPU Memory</a:t>
            </a:r>
          </a:p>
        </p:txBody>
      </p:sp>
    </p:spTree>
    <p:extLst>
      <p:ext uri="{BB962C8B-B14F-4D97-AF65-F5344CB8AC3E}">
        <p14:creationId xmlns:p14="http://schemas.microsoft.com/office/powerpoint/2010/main" val="331856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3.0A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0057-6EBC-4EE2-AE5C-DB7D3ADC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VNC – Remote access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F736E-0CB2-4FC8-8F19-2270C544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https://www.realvnc.com/en/connect/download/viewer/</a:t>
            </a:r>
            <a:r>
              <a:rPr lang="en-US" sz="1800" dirty="0"/>
              <a:t> - Download a viewer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1D60-1FD8-4F83-A7F2-02D460A1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981200"/>
            <a:ext cx="4524375" cy="3242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BD8C0-CAAA-44C8-A49E-47BFF96F7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" b="8070"/>
          <a:stretch/>
        </p:blipFill>
        <p:spPr>
          <a:xfrm>
            <a:off x="762000" y="1960553"/>
            <a:ext cx="2686050" cy="13922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EC08A0-C28B-47A3-85D3-8980E826BD79}"/>
              </a:ext>
            </a:extLst>
          </p:cNvPr>
          <p:cNvCxnSpPr/>
          <p:nvPr/>
        </p:nvCxnSpPr>
        <p:spPr>
          <a:xfrm flipH="1" flipV="1">
            <a:off x="2438400" y="2514600"/>
            <a:ext cx="2286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31525B-8FDC-465D-9A86-9120A280DCC8}"/>
              </a:ext>
            </a:extLst>
          </p:cNvPr>
          <p:cNvSpPr txBox="1"/>
          <p:nvPr/>
        </p:nvSpPr>
        <p:spPr>
          <a:xfrm>
            <a:off x="533400" y="3505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over network symbol in upper right to find address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79DD5B-4392-44F8-8F89-C49C0673D561}"/>
              </a:ext>
            </a:extLst>
          </p:cNvPr>
          <p:cNvCxnSpPr/>
          <p:nvPr/>
        </p:nvCxnSpPr>
        <p:spPr>
          <a:xfrm flipV="1">
            <a:off x="3124200" y="2362200"/>
            <a:ext cx="1676400" cy="76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53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04CF-0707-4F11-9C8B-E60AE557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VNC to Your Pi from Anywhere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8C587-8BF7-4D40-9E42-68FF6C28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209800"/>
            <a:ext cx="7486650" cy="44291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7A3DE-8E0B-4C4C-A603-F2C14E123C52}"/>
              </a:ext>
            </a:extLst>
          </p:cNvPr>
          <p:cNvSpPr txBox="1"/>
          <p:nvPr/>
        </p:nvSpPr>
        <p:spPr>
          <a:xfrm>
            <a:off x="276225" y="1720334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For Remote access set up an account. </a:t>
            </a:r>
            <a:r>
              <a:rPr lang="en-US" sz="1800" dirty="0">
                <a:hlinkClick r:id="rId3"/>
              </a:rPr>
              <a:t>https://www.realvnc.com/en/raspberrypi/</a:t>
            </a:r>
            <a:r>
              <a:rPr lang="en-US" sz="1800" dirty="0"/>
              <a:t>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759A3A-C283-4F3E-B067-72F4FF54DFE4}"/>
              </a:ext>
            </a:extLst>
          </p:cNvPr>
          <p:cNvCxnSpPr/>
          <p:nvPr/>
        </p:nvCxnSpPr>
        <p:spPr>
          <a:xfrm flipV="1">
            <a:off x="1143000" y="4495800"/>
            <a:ext cx="9906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6067AA-F540-4B87-85C5-06A3F1F066EA}"/>
              </a:ext>
            </a:extLst>
          </p:cNvPr>
          <p:cNvSpPr txBox="1"/>
          <p:nvPr/>
        </p:nvSpPr>
        <p:spPr>
          <a:xfrm>
            <a:off x="228600" y="4648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once an account is created</a:t>
            </a:r>
          </a:p>
        </p:txBody>
      </p:sp>
    </p:spTree>
    <p:extLst>
      <p:ext uri="{BB962C8B-B14F-4D97-AF65-F5344CB8AC3E}">
        <p14:creationId xmlns:p14="http://schemas.microsoft.com/office/powerpoint/2010/main" val="137954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CAB-7A16-4329-849D-9BEE762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FD71-AADA-4AFC-A10B-E9D1AE65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https://winscp.net/eng/download.php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9142-B2A4-48C1-B1E8-5AFD02EF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67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BEB-DF6A-493D-B167-6A36B8DB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WinSCP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2564-7644-4E25-81D1-4345331DD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374" y="1600200"/>
            <a:ext cx="7543251" cy="48768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212FF-F7CB-4CE4-BF6A-5226E74630DD}"/>
              </a:ext>
            </a:extLst>
          </p:cNvPr>
          <p:cNvCxnSpPr/>
          <p:nvPr/>
        </p:nvCxnSpPr>
        <p:spPr>
          <a:xfrm flipH="1">
            <a:off x="5029200" y="2298356"/>
            <a:ext cx="685800" cy="12954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D3DD0B-E630-42A1-967F-2C16622E148A}"/>
              </a:ext>
            </a:extLst>
          </p:cNvPr>
          <p:cNvSpPr txBox="1"/>
          <p:nvPr/>
        </p:nvSpPr>
        <p:spPr>
          <a:xfrm>
            <a:off x="5867400" y="214595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IP Address of 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C8E18A-682D-4F13-809F-BAF9CB00046E}"/>
              </a:ext>
            </a:extLst>
          </p:cNvPr>
          <p:cNvCxnSpPr/>
          <p:nvPr/>
        </p:nvCxnSpPr>
        <p:spPr>
          <a:xfrm flipH="1">
            <a:off x="5105400" y="1905000"/>
            <a:ext cx="685800" cy="12954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4D08C9-8168-4578-8FB6-23C2D6439FBB}"/>
              </a:ext>
            </a:extLst>
          </p:cNvPr>
          <p:cNvSpPr txBox="1"/>
          <p:nvPr/>
        </p:nvSpPr>
        <p:spPr>
          <a:xfrm>
            <a:off x="5943600" y="1752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Set to SCP</a:t>
            </a:r>
          </a:p>
        </p:txBody>
      </p:sp>
    </p:spTree>
    <p:extLst>
      <p:ext uri="{BB962C8B-B14F-4D97-AF65-F5344CB8AC3E}">
        <p14:creationId xmlns:p14="http://schemas.microsoft.com/office/powerpoint/2010/main" val="66075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Think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/dev/sdX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2835-354B-449F-A05F-86E8C51C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Backup Tool SD Card Copier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EA930-F4AA-4098-9824-D33BC7BA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2" y="1371600"/>
            <a:ext cx="8229600" cy="44858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88FF-CC92-49DB-8B52-0183AE883413}"/>
              </a:ext>
            </a:extLst>
          </p:cNvPr>
          <p:cNvSpPr txBox="1"/>
          <p:nvPr/>
        </p:nvSpPr>
        <p:spPr>
          <a:xfrm>
            <a:off x="457200" y="60198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Make a backup of your system.  Copy From </a:t>
            </a:r>
            <a:r>
              <a:rPr lang="en-US" sz="2000" dirty="0">
                <a:solidFill>
                  <a:srgbClr val="C00000"/>
                </a:solidFill>
              </a:rPr>
              <a:t>/dev/mmcblk0 </a:t>
            </a:r>
            <a:r>
              <a:rPr lang="en-US" sz="2000" dirty="0"/>
              <a:t>never to!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47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251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10/100/1000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3EA1-932E-4654-A8B7-6B1AD2DC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Collaboration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B99E-6091-4C5E-A9C5-3F4C005A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39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/html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your edits.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01" y="4898863"/>
            <a:ext cx="2281237" cy="80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CB3D8-3FA4-4284-BE55-1FE24312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53" y="1614487"/>
            <a:ext cx="2209799" cy="23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7DAE-1BBA-4975-9910-0C0CF27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6E68-7E57-493F-B0CD-76B8869C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USB:</a:t>
            </a:r>
          </a:p>
          <a:p>
            <a:pPr lvl="1"/>
            <a:r>
              <a:rPr lang="en-US" dirty="0"/>
              <a:t> SDR Radios – Can receive AM, FM, SSB, Aircraft and Satellites</a:t>
            </a:r>
          </a:p>
          <a:p>
            <a:pPr lvl="1"/>
            <a:r>
              <a:rPr lang="en-US" dirty="0"/>
              <a:t>GPS – add precise time and location.</a:t>
            </a:r>
          </a:p>
          <a:p>
            <a:pPr lvl="1"/>
            <a:r>
              <a:rPr lang="en-US" dirty="0"/>
              <a:t>Instrument control. – Control Lab meters, oscilloscope and more.</a:t>
            </a:r>
          </a:p>
          <a:p>
            <a:pPr lvl="1"/>
            <a:r>
              <a:rPr lang="en-US" dirty="0"/>
              <a:t>Connect to Arduinos or other embedded devices.</a:t>
            </a:r>
          </a:p>
          <a:p>
            <a:r>
              <a:rPr lang="en-US" dirty="0"/>
              <a:t>DSI Interface – Raspberry Pi unique interface.</a:t>
            </a:r>
          </a:p>
          <a:p>
            <a:pPr lvl="1"/>
            <a:r>
              <a:rPr lang="en-US" dirty="0"/>
              <a:t>Camera – right now up to an 8M pixel camera.  Full color or No IR.</a:t>
            </a:r>
          </a:p>
          <a:p>
            <a:pPr lvl="1"/>
            <a:r>
              <a:rPr lang="en-US" dirty="0"/>
              <a:t>Display – Very nice 7” touch screen is all that is supported now.</a:t>
            </a:r>
          </a:p>
          <a:p>
            <a:r>
              <a:rPr lang="en-US" dirty="0"/>
              <a:t>Hats – 40 pin interface to hardware.</a:t>
            </a:r>
          </a:p>
          <a:p>
            <a:pPr lvl="1"/>
            <a:r>
              <a:rPr lang="en-US" dirty="0"/>
              <a:t>Best way to get ADCs and DACs.</a:t>
            </a:r>
          </a:p>
          <a:p>
            <a:pPr lvl="1"/>
            <a:r>
              <a:rPr lang="en-US" dirty="0"/>
              <a:t>Many control boards for relays and LED signs</a:t>
            </a:r>
          </a:p>
          <a:p>
            <a:pPr lvl="1"/>
            <a:r>
              <a:rPr lang="en-US" dirty="0"/>
              <a:t>With ADC’s, DAC’s and GPIO expanders a brewery controller. </a:t>
            </a:r>
          </a:p>
        </p:txBody>
      </p:sp>
    </p:spTree>
    <p:extLst>
      <p:ext uri="{BB962C8B-B14F-4D97-AF65-F5344CB8AC3E}">
        <p14:creationId xmlns:p14="http://schemas.microsoft.com/office/powerpoint/2010/main" val="1491903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and </a:t>
            </a:r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https://media.digikey.com/Resources/Maker/the-original-guide-to-boards-2020.pdf</a:t>
            </a:r>
            <a:r>
              <a:rPr lang="en-US" sz="1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124E8-EE3C-4AA5-9DD2-541BC1E3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12" y="2236599"/>
            <a:ext cx="4496576" cy="46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761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198" y="6477000"/>
            <a:ext cx="464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0" y="4547922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5666" y="249776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583" y="8382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2CCC-1A16-49C0-9BA4-1E0584E1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80-5428-4239-9A8D-8006DD09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interesting addition that can be made is to use an Arduino platform for low level hardware control.  The Raspberry Pi has the fast graphical display.</a:t>
            </a:r>
          </a:p>
          <a:p>
            <a:r>
              <a:rPr lang="en-US" dirty="0"/>
              <a:t>Connect the Circuit Playground to one of the USB ports of the Raspberry 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11482-3F6C-4248-A899-9051C21D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1943" y="4720057"/>
            <a:ext cx="1481667" cy="13379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00E4D5E-9226-4D12-8F0B-F06C14B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3614416"/>
            <a:ext cx="3599627" cy="28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4E8A5F-F8AE-4F03-90F4-A3C7A4FD6EA2}"/>
              </a:ext>
            </a:extLst>
          </p:cNvPr>
          <p:cNvSpPr/>
          <p:nvPr/>
        </p:nvSpPr>
        <p:spPr>
          <a:xfrm>
            <a:off x="4682067" y="5232400"/>
            <a:ext cx="2988733" cy="551943"/>
          </a:xfrm>
          <a:custGeom>
            <a:avLst/>
            <a:gdLst>
              <a:gd name="connsiteX0" fmla="*/ 2988733 w 2988733"/>
              <a:gd name="connsiteY0" fmla="*/ 135467 h 551943"/>
              <a:gd name="connsiteX1" fmla="*/ 1684866 w 2988733"/>
              <a:gd name="connsiteY1" fmla="*/ 550333 h 551943"/>
              <a:gd name="connsiteX2" fmla="*/ 0 w 2988733"/>
              <a:gd name="connsiteY2" fmla="*/ 0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8733" h="551943">
                <a:moveTo>
                  <a:pt x="2988733" y="135467"/>
                </a:moveTo>
                <a:cubicBezTo>
                  <a:pt x="2585860" y="354189"/>
                  <a:pt x="2182988" y="572911"/>
                  <a:pt x="1684866" y="550333"/>
                </a:cubicBezTo>
                <a:cubicBezTo>
                  <a:pt x="1186744" y="527755"/>
                  <a:pt x="280811" y="95956"/>
                  <a:pt x="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3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E28B-5BE9-48D5-93BB-DC63CCEF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47" y="1600200"/>
            <a:ext cx="703370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>
            <a:cxnSpLocks/>
          </p:cNvCxnSpPr>
          <p:nvPr/>
        </p:nvCxnSpPr>
        <p:spPr>
          <a:xfrm flipH="1">
            <a:off x="1600200" y="1447800"/>
            <a:ext cx="762000" cy="457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389717" y="12393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>
            <a:cxnSpLocks/>
          </p:cNvCxnSpPr>
          <p:nvPr/>
        </p:nvCxnSpPr>
        <p:spPr>
          <a:xfrm flipH="1">
            <a:off x="7848600" y="1371600"/>
            <a:ext cx="457200" cy="69377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built-in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high-resolution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2025-5F22-437D-9A3A-31C039D4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966912"/>
            <a:ext cx="4257675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190164"/>
            <a:ext cx="1873962" cy="158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83133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6934200" y="6090692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2387416" y="605199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</a:t>
            </a:r>
          </a:p>
          <a:p>
            <a:pPr algn="ctr"/>
            <a:r>
              <a:rPr lang="en-US" dirty="0"/>
              <a:t>Circuit Playground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BC775-1E53-4229-9ACC-15CC5C1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58" y="4076370"/>
            <a:ext cx="1883142" cy="170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DC5FA-A6A1-440C-8335-097B1B576E98}"/>
              </a:ext>
            </a:extLst>
          </p:cNvPr>
          <p:cNvSpPr txBox="1"/>
          <p:nvPr/>
        </p:nvSpPr>
        <p:spPr>
          <a:xfrm>
            <a:off x="303742" y="605199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Open-source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micro-HDMI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3250</Words>
  <Application>Microsoft Office PowerPoint</Application>
  <PresentationFormat>On-screen Show (4:3)</PresentationFormat>
  <Paragraphs>582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For More Maker Board Information</vt:lpstr>
      <vt:lpstr> Standalone Microprocessor </vt:lpstr>
      <vt:lpstr>Arduino</vt:lpstr>
      <vt:lpstr>Teensy and Other Small Variants</vt:lpstr>
      <vt:lpstr>BeagleBone</vt:lpstr>
      <vt:lpstr>Nvidia Jetson Family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Some Raspberry Pi Resources</vt:lpstr>
      <vt:lpstr>Important Raspberry Pi Tips</vt:lpstr>
      <vt:lpstr>Raspberry Pi Raspbian Versions</vt:lpstr>
      <vt:lpstr>How do you create SD Card Images</vt:lpstr>
      <vt:lpstr>Install Raspian</vt:lpstr>
      <vt:lpstr>More installation</vt:lpstr>
      <vt:lpstr>After Reboot </vt:lpstr>
      <vt:lpstr>More Configuration</vt:lpstr>
      <vt:lpstr>Useful Tools</vt:lpstr>
      <vt:lpstr>VNC – Remote access desktop</vt:lpstr>
      <vt:lpstr>VNC to Your Pi from Anywhere</vt:lpstr>
      <vt:lpstr>WinSCP</vt:lpstr>
      <vt:lpstr>Using WinSCP</vt:lpstr>
      <vt:lpstr>Useful Windows Tools</vt:lpstr>
      <vt:lpstr>Quick Word on SD Cards   They are not all the same.</vt:lpstr>
      <vt:lpstr>New Backup Tool SD Card Copier</vt:lpstr>
      <vt:lpstr>Hooks ups for your Raspberry Pi</vt:lpstr>
      <vt:lpstr>Hook up your Raspberry Pi</vt:lpstr>
      <vt:lpstr>Raspberry Pi Raspian Buster</vt:lpstr>
      <vt:lpstr>Terminal Window</vt:lpstr>
      <vt:lpstr>Terminal window commands</vt:lpstr>
      <vt:lpstr>Ways to get applications and software packages</vt:lpstr>
      <vt:lpstr>GitHub Collaboration Tools </vt:lpstr>
      <vt:lpstr>Hello World! Geany</vt:lpstr>
      <vt:lpstr>Hello World! Geany</vt:lpstr>
      <vt:lpstr>Connect to internet and download package</vt:lpstr>
      <vt:lpstr>Matlab® and Raspberry Pi</vt:lpstr>
      <vt:lpstr>Web Pages</vt:lpstr>
      <vt:lpstr>Full LAMP Stack (Linux Apache MySQL PHP)</vt:lpstr>
      <vt:lpstr>GUI’s via Python Tkinter, Pygame, Qt, GTK+ and Wx Widgets</vt:lpstr>
      <vt:lpstr>Add on Hardware</vt:lpstr>
      <vt:lpstr>Raspberry Pi as Wireless Access Point</vt:lpstr>
      <vt:lpstr>SDR and 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Arduino and Raspberry Pi</vt:lpstr>
      <vt:lpstr>Open Arduino IDE</vt:lpstr>
      <vt:lpstr>Arduino to Pi Communication</vt:lpstr>
      <vt:lpstr>Run the game_circle.py app.</vt:lpstr>
      <vt:lpstr>GitHub – Great Collaboration Tool</vt:lpstr>
      <vt:lpstr>Fun with Octave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2021-02-13T23:01:05Z</dcterms:modified>
</cp:coreProperties>
</file>